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  <p:sldMasterId id="2147483666" r:id="rId4"/>
    <p:sldMasterId id="2147483668" r:id="rId5"/>
  </p:sldMasterIdLst>
  <p:notesMasterIdLst>
    <p:notesMasterId r:id="rId12"/>
  </p:notesMasterIdLst>
  <p:sldIdLst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F5AF8C-9D38-410D-88F9-4229A1CE6F1C}" v="30" dt="2025-10-08T21:43:55.9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666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MYA VAJJHALA" userId="f3e3711e514002e0" providerId="LiveId" clId="{35277C96-5740-47E2-8389-453B2A4028C6}"/>
    <pc:docChg chg="undo custSel modSld">
      <pc:chgData name="SOUMYA VAJJHALA" userId="f3e3711e514002e0" providerId="LiveId" clId="{35277C96-5740-47E2-8389-453B2A4028C6}" dt="2025-10-08T21:43:28.011" v="307"/>
      <pc:docMkLst>
        <pc:docMk/>
      </pc:docMkLst>
      <pc:sldChg chg="addSp delSp modSp mod">
        <pc:chgData name="SOUMYA VAJJHALA" userId="f3e3711e514002e0" providerId="LiveId" clId="{35277C96-5740-47E2-8389-453B2A4028C6}" dt="2025-10-08T21:36:55.153" v="244"/>
        <pc:sldMkLst>
          <pc:docMk/>
          <pc:sldMk cId="1458479919" sldId="258"/>
        </pc:sldMkLst>
        <pc:spChg chg="del">
          <ac:chgData name="SOUMYA VAJJHALA" userId="f3e3711e514002e0" providerId="LiveId" clId="{35277C96-5740-47E2-8389-453B2A4028C6}" dt="2025-10-08T21:25:46.771" v="0" actId="3680"/>
          <ac:spMkLst>
            <pc:docMk/>
            <pc:sldMk cId="1458479919" sldId="258"/>
            <ac:spMk id="3" creationId="{00000000-0000-0000-0000-000000000000}"/>
          </ac:spMkLst>
        </pc:spChg>
        <pc:graphicFrameChg chg="add mod ord modGraphic">
          <ac:chgData name="SOUMYA VAJJHALA" userId="f3e3711e514002e0" providerId="LiveId" clId="{35277C96-5740-47E2-8389-453B2A4028C6}" dt="2025-10-08T21:36:55.153" v="244"/>
          <ac:graphicFrameMkLst>
            <pc:docMk/>
            <pc:sldMk cId="1458479919" sldId="258"/>
            <ac:graphicFrameMk id="4" creationId="{3A010DD9-A170-A2D2-7A6C-C4671EE9E996}"/>
          </ac:graphicFrameMkLst>
        </pc:graphicFrameChg>
      </pc:sldChg>
      <pc:sldChg chg="addSp delSp modSp mod modAnim">
        <pc:chgData name="SOUMYA VAJJHALA" userId="f3e3711e514002e0" providerId="LiveId" clId="{35277C96-5740-47E2-8389-453B2A4028C6}" dt="2025-10-08T21:43:28.011" v="307"/>
        <pc:sldMkLst>
          <pc:docMk/>
          <pc:sldMk cId="710626753" sldId="260"/>
        </pc:sldMkLst>
        <pc:spChg chg="del">
          <ac:chgData name="SOUMYA VAJJHALA" userId="f3e3711e514002e0" providerId="LiveId" clId="{35277C96-5740-47E2-8389-453B2A4028C6}" dt="2025-10-08T21:37:19.370" v="246" actId="1957"/>
          <ac:spMkLst>
            <pc:docMk/>
            <pc:sldMk cId="710626753" sldId="260"/>
            <ac:spMk id="3" creationId="{00000000-0000-0000-0000-000000000000}"/>
          </ac:spMkLst>
        </pc:spChg>
        <pc:graphicFrameChg chg="add mod">
          <ac:chgData name="SOUMYA VAJJHALA" userId="f3e3711e514002e0" providerId="LiveId" clId="{35277C96-5740-47E2-8389-453B2A4028C6}" dt="2025-10-08T21:39:09.894" v="267"/>
          <ac:graphicFrameMkLst>
            <pc:docMk/>
            <pc:sldMk cId="710626753" sldId="260"/>
            <ac:graphicFrameMk id="6" creationId="{F8852F76-D567-7028-D733-7E79F5286CC4}"/>
          </ac:graphicFrameMkLst>
        </pc:graphicFrameChg>
      </pc:sldChg>
      <pc:sldChg chg="addSp delSp modSp mod modAnim">
        <pc:chgData name="SOUMYA VAJJHALA" userId="f3e3711e514002e0" providerId="LiveId" clId="{35277C96-5740-47E2-8389-453B2A4028C6}" dt="2025-10-08T21:43:03.239" v="305"/>
        <pc:sldMkLst>
          <pc:docMk/>
          <pc:sldMk cId="2122939080" sldId="261"/>
        </pc:sldMkLst>
        <pc:spChg chg="del">
          <ac:chgData name="SOUMYA VAJJHALA" userId="f3e3711e514002e0" providerId="LiveId" clId="{35277C96-5740-47E2-8389-453B2A4028C6}" dt="2025-10-08T21:39:37.683" v="269" actId="1957"/>
          <ac:spMkLst>
            <pc:docMk/>
            <pc:sldMk cId="2122939080" sldId="261"/>
            <ac:spMk id="3" creationId="{00000000-0000-0000-0000-000000000000}"/>
          </ac:spMkLst>
        </pc:spChg>
        <pc:graphicFrameChg chg="add mod">
          <ac:chgData name="SOUMYA VAJJHALA" userId="f3e3711e514002e0" providerId="LiveId" clId="{35277C96-5740-47E2-8389-453B2A4028C6}" dt="2025-10-08T21:42:36.406" v="303" actId="20577"/>
          <ac:graphicFrameMkLst>
            <pc:docMk/>
            <pc:sldMk cId="2122939080" sldId="261"/>
            <ac:graphicFrameMk id="6" creationId="{61A16372-C1EA-5A21-AE7F-9DDDEB9721FB}"/>
          </ac:graphicFrameMkLst>
        </pc:graphicFrame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cap="none" spc="2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Athletics</c:v>
                </c:pt>
              </c:strCache>
            </c:strRef>
          </c:tx>
          <c:spPr>
            <a:solidFill>
              <a:schemeClr val="accent1">
                <a:tint val="55000"/>
                <a:satMod val="130000"/>
              </a:schemeClr>
            </a:solidFill>
            <a:ln w="9525" cap="flat" cmpd="sng" algn="ctr">
              <a:solidFill>
                <a:schemeClr val="accent1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895</c:v>
                </c:pt>
                <c:pt idx="1">
                  <c:v>1250</c:v>
                </c:pt>
                <c:pt idx="2">
                  <c:v>1490</c:v>
                </c:pt>
                <c:pt idx="3">
                  <c:v>1130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99-4693-A7F1-0EF29425E65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Leisure</c:v>
                </c:pt>
              </c:strCache>
            </c:strRef>
          </c:tx>
          <c:spPr>
            <a:solidFill>
              <a:schemeClr val="accent2">
                <a:tint val="55000"/>
                <a:satMod val="130000"/>
              </a:schemeClr>
            </a:solidFill>
            <a:ln w="9525" cap="flat" cmpd="sng" algn="ctr">
              <a:solidFill>
                <a:schemeClr val="accent2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630</c:v>
                </c:pt>
                <c:pt idx="1">
                  <c:v>350</c:v>
                </c:pt>
                <c:pt idx="2">
                  <c:v>585</c:v>
                </c:pt>
                <c:pt idx="3">
                  <c:v>750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99-4693-A7F1-0EF29425E65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Arts</c:v>
                </c:pt>
              </c:strCache>
            </c:strRef>
          </c:tx>
          <c:spPr>
            <a:solidFill>
              <a:schemeClr val="accent3">
                <a:tint val="55000"/>
                <a:satMod val="130000"/>
              </a:schemeClr>
            </a:solidFill>
            <a:ln w="9525" cap="flat" cmpd="sng" algn="ctr">
              <a:solidFill>
                <a:schemeClr val="accent3">
                  <a:shade val="95000"/>
                </a:schemeClr>
              </a:solidFill>
              <a:round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Spring</c:v>
                </c:pt>
                <c:pt idx="1">
                  <c:v>Summer</c:v>
                </c:pt>
                <c:pt idx="2">
                  <c:v>Fall</c:v>
                </c:pt>
                <c:pt idx="3">
                  <c:v>Winter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720</c:v>
                </c:pt>
                <c:pt idx="1">
                  <c:v>820</c:v>
                </c:pt>
                <c:pt idx="2">
                  <c:v>690</c:v>
                </c:pt>
                <c:pt idx="3">
                  <c:v>710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199-4693-A7F1-0EF29425E6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575783935"/>
        <c:axId val="1574949583"/>
      </c:barChart>
      <c:catAx>
        <c:axId val="157578393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4949583"/>
        <c:crosses val="autoZero"/>
        <c:auto val="1"/>
        <c:lblAlgn val="ctr"/>
        <c:lblOffset val="100"/>
        <c:noMultiLvlLbl val="0"/>
      </c:catAx>
      <c:valAx>
        <c:axId val="15749495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578393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50000"/>
                  <a:lumOff val="50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dirty="0"/>
              <a:t>By Age Category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Youth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38100" dist="25400" dir="5400000" rotWithShape="0">
                <a:srgbClr val="000000">
                  <a:alpha val="45000"/>
                </a:srgbClr>
              </a:outerShdw>
            </a:effectLst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Sheet1!$B$2:$B$4</c:f>
              <c:numCache>
                <c:formatCode>General</c:formatCode>
                <c:ptCount val="3"/>
                <c:pt idx="0">
                  <c:v>3822</c:v>
                </c:pt>
                <c:pt idx="1">
                  <c:v>4675</c:v>
                </c:pt>
                <c:pt idx="2">
                  <c:v>4535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B6-497E-9040-A326E5FCCFF0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Adult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38100" dist="25400" dir="5400000" rotWithShape="0">
                <a:srgbClr val="000000">
                  <a:alpha val="45000"/>
                </a:srgbClr>
              </a:outerShdw>
            </a:effectLst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Sheet1!$C$2:$C$4</c:f>
              <c:numCache>
                <c:formatCode>General</c:formatCode>
                <c:ptCount val="3"/>
                <c:pt idx="0">
                  <c:v>1588</c:v>
                </c:pt>
                <c:pt idx="1">
                  <c:v>1833</c:v>
                </c:pt>
                <c:pt idx="2">
                  <c:v>1925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B6-497E-9040-A326E5FCCFF0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Senior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38100" dist="25400" dir="5400000" rotWithShape="0">
                <a:srgbClr val="000000">
                  <a:alpha val="45000"/>
                </a:srgbClr>
              </a:outerShdw>
            </a:effectLst>
          </c:spPr>
          <c:marker>
            <c:symbol val="none"/>
          </c:marker>
          <c:cat>
            <c:numRef>
              <c:f>Sheet1!$A$2:$A$4</c:f>
              <c:numCache>
                <c:formatCode>General</c:formatCode>
                <c:ptCount val="3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</c:numCache>
            </c:numRef>
          </c:cat>
          <c:val>
            <c:numRef>
              <c:f>Sheet1!$D$2:$D$4</c:f>
              <c:numCache>
                <c:formatCode>General</c:formatCode>
                <c:ptCount val="3"/>
                <c:pt idx="0">
                  <c:v>2240</c:v>
                </c:pt>
                <c:pt idx="1">
                  <c:v>2534</c:v>
                </c:pt>
                <c:pt idx="2">
                  <c:v>2897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4B6-497E-9040-A326E5FCCFF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575687743"/>
        <c:axId val="1575688223"/>
      </c:lineChart>
      <c:catAx>
        <c:axId val="157568774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lt1">
                <a:lumMod val="95000"/>
                <a:alpha val="10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5688223"/>
        <c:crosses val="autoZero"/>
        <c:auto val="1"/>
        <c:lblAlgn val="ctr"/>
        <c:lblOffset val="100"/>
        <c:noMultiLvlLbl val="0"/>
      </c:catAx>
      <c:valAx>
        <c:axId val="157568822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lt1">
                  <a:lumMod val="95000"/>
                  <a:alpha val="10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7568774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6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158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4"/>
  <cs:dataPointWirefram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50000"/>
        <a:lumOff val="50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50000"/>
        <a:lumOff val="50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62" kern="1200" cap="none" spc="20" baseline="0"/>
  </cs:title>
  <cs:trendline>
    <cs:lnRef idx="0">
      <cs:styleClr val="auto"/>
    </cs:lnRef>
    <cs:fillRef idx="2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33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4C7094-895E-4805-8145-6BA05D51F430}" type="datetimeFigureOut">
              <a:rPr lang="en-US" smtClean="0"/>
              <a:t>10/8/2025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00B6D-FA73-46CC-B697-97256DF0E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5681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79826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C10EBE-6DAE-4457-8195-56789EAABBF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576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536C2B6-DEB2-4F6C-B36B-BA1DD30AA37E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6503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4D37960-CF9D-48B1-ABF5-39659FBCBF6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1F10B-05A0-479C-99F2-FFB630DCE2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2301512"/>
      </p:ext>
    </p:extLst>
  </p:cSld>
  <p:clrMapOvr>
    <a:masterClrMapping/>
  </p:clrMapOvr>
  <p:transition spd="med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ED7E56B-6064-47F3-9198-3F39B775572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1F10B-05A0-479C-99F2-FFB630DCE2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54185543"/>
      </p:ext>
    </p:extLst>
  </p:cSld>
  <p:clrMapOvr>
    <a:masterClrMapping/>
  </p:clrMapOvr>
  <p:transition spd="med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34466FC-EC2A-47F0-AB77-79E32D82DB0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1039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2969AD-CD0D-4A8A-99CA-7A57DBBBAFD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3386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B14AB7C-B8E4-4720-B298-200B17B45D8E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5012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5C785B-D1F5-4F89-871B-FFAA56E18B6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57232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7855CB-2265-4A41-A324-C2D506978721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D2B7703-C1AA-469C-AB81-49F35C4B26EF}" type="slidenum">
              <a:rPr kumimoji="0" lang="en-US" sz="10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619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70" r:id="rId2"/>
  </p:sldLayoutIdLst>
  <p:transition spd="med">
    <p:fade thruBlk="1"/>
  </p:transition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8AD0B99-478B-4F6D-A269-AD3027C0E25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4065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8B51E3-786D-46CA-A72F-5D497F7C31D9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9153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City of Pacifica Bay</a:t>
            </a:r>
            <a:br>
              <a:rPr lang="en-US" sz="4000" dirty="0"/>
            </a:br>
            <a:r>
              <a:rPr lang="en-US" sz="4000" dirty="0"/>
              <a:t> Parks and Recreation Department</a:t>
            </a:r>
          </a:p>
        </p:txBody>
      </p:sp>
      <p:sp>
        <p:nvSpPr>
          <p:cNvPr id="5" name="Rectang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Enrollment Analysis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A023DA-26DA-509C-8B66-EC112DB8D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32A548D-FE14-4CE1-AD36-B972F6A7713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B5F4CDB-46C2-B6EA-7E28-B4565582A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36BCE4-D4B6-15CA-040C-1A2DACE8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1870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Recreation Program Summary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3A010DD9-A170-A2D2-7A6C-C4671EE9E99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5828568"/>
              </p:ext>
            </p:extLst>
          </p:nvPr>
        </p:nvGraphicFramePr>
        <p:xfrm>
          <a:off x="1039924" y="2057400"/>
          <a:ext cx="10112152" cy="148336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133918">
                  <a:extLst>
                    <a:ext uri="{9D8B030D-6E8A-4147-A177-3AD203B41FA5}">
                      <a16:colId xmlns:a16="http://schemas.microsoft.com/office/drawing/2014/main" val="365698049"/>
                    </a:ext>
                  </a:extLst>
                </a:gridCol>
                <a:gridCol w="2468165">
                  <a:extLst>
                    <a:ext uri="{9D8B030D-6E8A-4147-A177-3AD203B41FA5}">
                      <a16:colId xmlns:a16="http://schemas.microsoft.com/office/drawing/2014/main" val="695108708"/>
                    </a:ext>
                  </a:extLst>
                </a:gridCol>
                <a:gridCol w="3041904">
                  <a:extLst>
                    <a:ext uri="{9D8B030D-6E8A-4147-A177-3AD203B41FA5}">
                      <a16:colId xmlns:a16="http://schemas.microsoft.com/office/drawing/2014/main" val="353587671"/>
                    </a:ext>
                  </a:extLst>
                </a:gridCol>
                <a:gridCol w="2468165">
                  <a:extLst>
                    <a:ext uri="{9D8B030D-6E8A-4147-A177-3AD203B41FA5}">
                      <a16:colId xmlns:a16="http://schemas.microsoft.com/office/drawing/2014/main" val="42749713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Athletics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Leisure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Arts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12145116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Largest Enrollments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Team sports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Personal development classes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Music and dance classes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971672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Average Enrollment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85% of capacity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62% of capacity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78% of capacity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4257606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Primary Market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Youth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Older adults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Young adults</a:t>
                      </a:r>
                    </a:p>
                  </a:txBody>
                  <a:tcPr anchor="ctr">
                    <a:cell3D prstMaterial="dkEdge">
                      <a:bevel/>
                      <a:lightRig rig="flood" dir="t"/>
                    </a:cell3D>
                  </a:tcPr>
                </a:tc>
                <a:extLst>
                  <a:ext uri="{0D108BD9-81ED-4DB2-BD59-A6C34878D82A}">
                    <a16:rowId xmlns:a16="http://schemas.microsoft.com/office/drawing/2014/main" val="3715349505"/>
                  </a:ext>
                </a:extLst>
              </a:tr>
            </a:tbl>
          </a:graphicData>
        </a:graphic>
      </p:graphicFrame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7D3962-250C-E437-3E8C-00EA02FE94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54DD1B2-B775-4346-93C9-EB02253D8C6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55ABE1-36D2-6DD1-E7E3-1AFB2D6A08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852A35-EE2A-F2E7-A9F9-42E99C0405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584799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Youth Athletic Programs </a:t>
            </a:r>
          </a:p>
        </p:txBody>
      </p:sp>
      <p:sp>
        <p:nvSpPr>
          <p:cNvPr id="8" name="Rectangle 7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en-US" sz="2200" dirty="0">
                <a:solidFill>
                  <a:schemeClr val="tx1"/>
                </a:solidFill>
              </a:rPr>
              <a:t>The largest enrollment numbers in Pacifica Bay recreation programs continue to be in the athletic area, particularly in the youth soccer program.   </a:t>
            </a:r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86" r="5086"/>
          <a:stretch>
            <a:fillRect/>
          </a:stretch>
        </p:blipFill>
        <p:spPr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972C63C-2BB8-A47F-1445-266D853AB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6FEC74B-7DD4-45B7-AEBC-1D4D378EFA32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9C37C4-7B66-99F9-E8D5-66EBC6C8F4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A592FA0-85DE-DDA7-B90E-4C7B5BF7CE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1F10B-05A0-479C-99F2-FFB630DCE2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22773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med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Enrollment Comparison by Category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F8852F76-D567-7028-D733-7E79F5286C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04369896"/>
              </p:ext>
            </p:extLst>
          </p:nvPr>
        </p:nvGraphicFramePr>
        <p:xfrm>
          <a:off x="1143000" y="2057400"/>
          <a:ext cx="9872663" cy="4038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568C97C-EBFB-4210-3AA6-B39D49684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D6230FE-E9AE-4092-B5C2-A4B4843BDB7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4982D8-0719-67D9-8087-B72C738A9D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37E783-BA02-67CD-2F92-4B07D7D5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0626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4389120" cy="64008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6000" dirty="0"/>
              <a:t>Three-Year Enrollment Analysis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61A16372-C1EA-5A21-AE7F-9DDDEB9721F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30110340"/>
              </p:ext>
            </p:extLst>
          </p:nvPr>
        </p:nvGraphicFramePr>
        <p:xfrm>
          <a:off x="4953000" y="838200"/>
          <a:ext cx="6721475" cy="49228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3B8382-E274-8C73-1935-A2013063C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CC95814-7FC4-448A-B11E-24938DA1AEB1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A04ACA-BDBC-A7D6-ACDA-AD5277114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749A0EA-7E42-78D5-526A-3876255771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FAB73BC-B049-4115-A692-8D63A059BFB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1CADE4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1CADE4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2939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graphicEl>
                                              <a:chart seriesIdx="-3" categoryIdx="-3" bldStep="gridLegend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Sub>
          <a:bldChart bld="series"/>
        </p:bldSub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/>
              <a:t>Recreation program enrollments are expected to increase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800" y="4154520"/>
            <a:ext cx="9031224" cy="1363806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As the population of Pacifica Bay grows, additional recreation programs will be needed to meet rising demand, particularly in the youth athletic area.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43C3F6-EC72-ACEC-1805-C992D062D8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2B8F89E-A006-4861-821D-1819489EC94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10/8/2025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35B22-2DC0-0FA1-B25C-9C260FA6E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Soumya Vajjhala Enrollment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8D72C9-C88D-4990-967B-3A783F0EF2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61F10B-05A0-479C-99F2-FFB630DCE25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3494BA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494BA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20089945"/>
      </p:ext>
    </p:extLst>
  </p:cSld>
  <p:clrMapOvr>
    <a:masterClrMapping/>
  </p:clrMapOvr>
  <p:transition spd="med">
    <p:fade thruBlk="1"/>
  </p:transition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2.xml><?xml version="1.0" encoding="utf-8"?>
<a:theme xmlns:a="http://schemas.openxmlformats.org/drawingml/2006/main" name="1_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3.xml><?xml version="1.0" encoding="utf-8"?>
<a:theme xmlns:a="http://schemas.openxmlformats.org/drawingml/2006/main" name="2_Basis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4.xml><?xml version="1.0" encoding="utf-8"?>
<a:theme xmlns:a="http://schemas.openxmlformats.org/drawingml/2006/main" name="3_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5.xml><?xml version="1.0" encoding="utf-8"?>
<a:theme xmlns:a="http://schemas.openxmlformats.org/drawingml/2006/main" name="4_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152</Words>
  <Application>Microsoft Office PowerPoint</Application>
  <PresentationFormat>Widescreen</PresentationFormat>
  <Paragraphs>44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Calibri</vt:lpstr>
      <vt:lpstr>Corbel</vt:lpstr>
      <vt:lpstr>Basis</vt:lpstr>
      <vt:lpstr>1_Basis</vt:lpstr>
      <vt:lpstr>2_Basis</vt:lpstr>
      <vt:lpstr>3_Basis</vt:lpstr>
      <vt:lpstr>4_Basis</vt:lpstr>
      <vt:lpstr>City of Pacifica Bay  Parks and Recreation Department</vt:lpstr>
      <vt:lpstr>Recreation Program Summary</vt:lpstr>
      <vt:lpstr>Youth Athletic Programs </vt:lpstr>
      <vt:lpstr>Enrollment Comparison by Category</vt:lpstr>
      <vt:lpstr>Three-Year Enrollment Analysis</vt:lpstr>
      <vt:lpstr>Recreation program enrollments are expected to increase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City of Pacifica Bay  Parks and Recreation Department</dc:title>
  <dc:creator>GO! Series</dc:creator>
  <cp:lastModifiedBy>SOUMYA VAJJHALA</cp:lastModifiedBy>
  <cp:revision>1</cp:revision>
  <dcterms:created xsi:type="dcterms:W3CDTF">2015-10-19T00:22:42Z</dcterms:created>
  <dcterms:modified xsi:type="dcterms:W3CDTF">2025-10-08T21:43:59Z</dcterms:modified>
</cp:coreProperties>
</file>